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86"/>
  </p:notesMasterIdLst>
  <p:sldIdLst>
    <p:sldId id="257" r:id="rId5"/>
    <p:sldId id="4954" r:id="rId6"/>
    <p:sldId id="302" r:id="rId7"/>
    <p:sldId id="260" r:id="rId8"/>
    <p:sldId id="4958" r:id="rId9"/>
    <p:sldId id="4985" r:id="rId10"/>
    <p:sldId id="2076137011" r:id="rId11"/>
    <p:sldId id="2076137012" r:id="rId12"/>
    <p:sldId id="2076137013" r:id="rId13"/>
    <p:sldId id="2076137014" r:id="rId14"/>
    <p:sldId id="1878" r:id="rId15"/>
    <p:sldId id="1911" r:id="rId16"/>
    <p:sldId id="1912" r:id="rId17"/>
    <p:sldId id="5001" r:id="rId18"/>
    <p:sldId id="1956" r:id="rId19"/>
    <p:sldId id="1918" r:id="rId20"/>
    <p:sldId id="1884" r:id="rId21"/>
    <p:sldId id="1887" r:id="rId22"/>
    <p:sldId id="5002" r:id="rId23"/>
    <p:sldId id="1938" r:id="rId24"/>
    <p:sldId id="5003" r:id="rId25"/>
    <p:sldId id="1877" r:id="rId26"/>
    <p:sldId id="1909" r:id="rId27"/>
    <p:sldId id="5004" r:id="rId28"/>
    <p:sldId id="5005" r:id="rId29"/>
    <p:sldId id="1927" r:id="rId30"/>
    <p:sldId id="1928" r:id="rId31"/>
    <p:sldId id="5006" r:id="rId32"/>
    <p:sldId id="1992" r:id="rId33"/>
    <p:sldId id="1908" r:id="rId34"/>
    <p:sldId id="1935" r:id="rId35"/>
    <p:sldId id="1944" r:id="rId36"/>
    <p:sldId id="5007" r:id="rId37"/>
    <p:sldId id="5008" r:id="rId38"/>
    <p:sldId id="5009" r:id="rId39"/>
    <p:sldId id="5010" r:id="rId40"/>
    <p:sldId id="1919" r:id="rId41"/>
    <p:sldId id="1923" r:id="rId42"/>
    <p:sldId id="5011" r:id="rId43"/>
    <p:sldId id="1925" r:id="rId44"/>
    <p:sldId id="5012" r:id="rId45"/>
    <p:sldId id="256" r:id="rId46"/>
    <p:sldId id="1487" r:id="rId47"/>
    <p:sldId id="1481" r:id="rId48"/>
    <p:sldId id="1482" r:id="rId49"/>
    <p:sldId id="1483" r:id="rId50"/>
    <p:sldId id="1484" r:id="rId51"/>
    <p:sldId id="1491" r:id="rId52"/>
    <p:sldId id="1500" r:id="rId53"/>
    <p:sldId id="1499" r:id="rId54"/>
    <p:sldId id="1503" r:id="rId55"/>
    <p:sldId id="1508" r:id="rId56"/>
    <p:sldId id="1875" r:id="rId57"/>
    <p:sldId id="1882" r:id="rId58"/>
    <p:sldId id="5013" r:id="rId59"/>
    <p:sldId id="1874" r:id="rId60"/>
    <p:sldId id="1876" r:id="rId61"/>
    <p:sldId id="5015" r:id="rId62"/>
    <p:sldId id="4950" r:id="rId63"/>
    <p:sldId id="4946" r:id="rId64"/>
    <p:sldId id="5032" r:id="rId65"/>
    <p:sldId id="5044" r:id="rId66"/>
    <p:sldId id="277" r:id="rId67"/>
    <p:sldId id="278" r:id="rId68"/>
    <p:sldId id="280" r:id="rId69"/>
    <p:sldId id="281" r:id="rId70"/>
    <p:sldId id="282" r:id="rId71"/>
    <p:sldId id="2076137000" r:id="rId72"/>
    <p:sldId id="2076137001" r:id="rId73"/>
    <p:sldId id="2076137002" r:id="rId74"/>
    <p:sldId id="2076137003" r:id="rId75"/>
    <p:sldId id="2076137004" r:id="rId76"/>
    <p:sldId id="2076137008" r:id="rId77"/>
    <p:sldId id="2076137005" r:id="rId78"/>
    <p:sldId id="2076137006" r:id="rId79"/>
    <p:sldId id="2076137007" r:id="rId80"/>
    <p:sldId id="2076137009" r:id="rId81"/>
    <p:sldId id="2076136952" r:id="rId82"/>
    <p:sldId id="2076137010" r:id="rId83"/>
    <p:sldId id="4953" r:id="rId84"/>
    <p:sldId id="303" r:id="rId8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23B0C84-3715-4825-B31F-D9CFC72C3F79}">
          <p14:sldIdLst>
            <p14:sldId id="257"/>
            <p14:sldId id="4954"/>
            <p14:sldId id="302"/>
            <p14:sldId id="260"/>
            <p14:sldId id="4958"/>
            <p14:sldId id="4985"/>
            <p14:sldId id="2076137011"/>
            <p14:sldId id="2076137012"/>
            <p14:sldId id="2076137013"/>
            <p14:sldId id="2076137014"/>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Z-400 EXAM STRATEGY" id="{02140B16-C18C-457F-8C5F-EFD14DD43C62}">
          <p14:sldIdLst>
            <p14:sldId id="4950"/>
            <p14:sldId id="4946"/>
            <p14:sldId id="5032"/>
            <p14:sldId id="5044"/>
            <p14:sldId id="277"/>
            <p14:sldId id="278"/>
            <p14:sldId id="280"/>
            <p14:sldId id="281"/>
            <p14:sldId id="282"/>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0" autoAdjust="0"/>
    <p:restoredTop sz="95256" autoAdjust="0"/>
  </p:normalViewPr>
  <p:slideViewPr>
    <p:cSldViewPr snapToGrid="0" snapToObjects="1">
      <p:cViewPr varScale="1">
        <p:scale>
          <a:sx n="91" d="100"/>
          <a:sy n="91" d="100"/>
        </p:scale>
        <p:origin x="84" y="99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6/30/2020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6/30/2020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6/30/2020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6/30/2020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88" r:id="rId7"/>
    <p:sldLayoutId id="2147483689" r:id="rId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image" Target="../media/image66.jpg"/><Relationship Id="rId4" Type="http://schemas.openxmlformats.org/officeDocument/2006/relationships/image" Target="../media/image65.jpg"/></Relationships>
</file>

<file path=ppt/slides/_rels/slide7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3.xml"/><Relationship Id="rId1" Type="http://schemas.openxmlformats.org/officeDocument/2006/relationships/slideLayout" Target="../slideLayouts/slideLayout21.xml"/><Relationship Id="rId4" Type="http://schemas.openxmlformats.org/officeDocument/2006/relationships/image" Target="../media/image68.jpg"/></Relationships>
</file>

<file path=ppt/slides/_rels/slide7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image" Target="../media/image70.jp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GitHub Actions</a:t>
            </a:r>
          </a:p>
        </p:txBody>
      </p:sp>
      <p:pic>
        <p:nvPicPr>
          <p:cNvPr id="5" name="Picture 2">
            <a:extLst>
              <a:ext uri="{FF2B5EF4-FFF2-40B4-BE49-F238E27FC236}">
                <a16:creationId xmlns:a16="http://schemas.microsoft.com/office/drawing/2014/main" id="{959BEC58-039B-452B-AAF5-0DBCC5B43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451" y="676167"/>
            <a:ext cx="4870770" cy="4337904"/>
          </a:xfrm>
          <a:prstGeom prst="rect">
            <a:avLst/>
          </a:prstGeom>
          <a:solidFill>
            <a:schemeClr val="tx1"/>
          </a:solidFill>
          <a:ln w="15875">
            <a:solidFill>
              <a:schemeClr val="tx1"/>
            </a:solidFill>
          </a:ln>
        </p:spPr>
      </p:pic>
      <p:sp>
        <p:nvSpPr>
          <p:cNvPr id="6" name="TextBox 5">
            <a:extLst>
              <a:ext uri="{FF2B5EF4-FFF2-40B4-BE49-F238E27FC236}">
                <a16:creationId xmlns:a16="http://schemas.microsoft.com/office/drawing/2014/main" id="{03F0FBD7-ACA4-4E3C-BACF-C60E0A6FB1E6}"/>
              </a:ext>
            </a:extLst>
          </p:cNvPr>
          <p:cNvSpPr txBox="1"/>
          <p:nvPr/>
        </p:nvSpPr>
        <p:spPr>
          <a:xfrm>
            <a:off x="283779" y="830314"/>
            <a:ext cx="343688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CI/CD workflow engine</a:t>
            </a:r>
          </a:p>
          <a:p>
            <a:pPr marL="285750" indent="-285750">
              <a:buFont typeface="Arial" panose="020B0604020202020204" pitchFamily="34" charset="0"/>
              <a:buChar char="•"/>
            </a:pPr>
            <a:r>
              <a:rPr lang="en-US" sz="2400" dirty="0"/>
              <a:t>Triggered by commit/pull request</a:t>
            </a:r>
          </a:p>
          <a:p>
            <a:pPr marL="285750" indent="-285750">
              <a:buFont typeface="Arial" panose="020B0604020202020204" pitchFamily="34" charset="0"/>
              <a:buChar char="•"/>
            </a:pPr>
            <a:r>
              <a:rPr lang="en-US" sz="2400" dirty="0"/>
              <a:t>GitHub-hosted build agents</a:t>
            </a:r>
          </a:p>
          <a:p>
            <a:pPr marL="742950" lvl="1" indent="-285750">
              <a:buFont typeface="Arial" panose="020B0604020202020204" pitchFamily="34" charset="0"/>
              <a:buChar char="•"/>
            </a:pPr>
            <a:r>
              <a:rPr lang="en-US" sz="2400" dirty="0"/>
              <a:t>Docker containers</a:t>
            </a:r>
          </a:p>
          <a:p>
            <a:pPr marL="285750" indent="-285750">
              <a:buFont typeface="Arial" panose="020B0604020202020204" pitchFamily="34" charset="0"/>
              <a:buChar char="•"/>
            </a:pPr>
            <a:r>
              <a:rPr lang="en-US" sz="2400" dirty="0"/>
              <a:t>Self-hosted agents</a:t>
            </a:r>
          </a:p>
          <a:p>
            <a:pPr marL="285750" indent="-285750">
              <a:buFont typeface="Arial" panose="020B0604020202020204" pitchFamily="34" charset="0"/>
              <a:buChar char="•"/>
            </a:pPr>
            <a:r>
              <a:rPr lang="en-US" sz="2400" dirty="0"/>
              <a:t>YAML workflow (pipeline) definition</a:t>
            </a:r>
          </a:p>
          <a:p>
            <a:pPr marL="285750" indent="-285750">
              <a:buFont typeface="Arial" panose="020B0604020202020204" pitchFamily="34" charset="0"/>
              <a:buChar char="•"/>
            </a:pPr>
            <a:r>
              <a:rPr lang="en-US" sz="2400" dirty="0"/>
              <a:t>Third-party tasks</a:t>
            </a:r>
          </a:p>
        </p:txBody>
      </p:sp>
    </p:spTree>
    <p:extLst>
      <p:ext uri="{BB962C8B-B14F-4D97-AF65-F5344CB8AC3E}">
        <p14:creationId xmlns:p14="http://schemas.microsoft.com/office/powerpoint/2010/main" val="3333370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Session 1 big picture review</a:t>
            </a:r>
          </a:p>
          <a:p>
            <a:r>
              <a:rPr lang="en-US" dirty="0"/>
              <a:t>Azure DevOps identity and security</a:t>
            </a:r>
          </a:p>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The Story So Far...</a:t>
            </a:r>
          </a:p>
        </p:txBody>
      </p:sp>
    </p:spTree>
    <p:extLst>
      <p:ext uri="{BB962C8B-B14F-4D97-AF65-F5344CB8AC3E}">
        <p14:creationId xmlns:p14="http://schemas.microsoft.com/office/powerpoint/2010/main" val="1083559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58</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0070C0"/>
                </a:solidFill>
              </a:rPr>
              <a:t>COVID means Pearson VUE physical testing centers are unavailable</a:t>
            </a:r>
          </a:p>
          <a:p>
            <a:r>
              <a:rPr lang="en-US" sz="2700" dirty="0">
                <a:solidFill>
                  <a:srgbClr val="0070C0"/>
                </a:solidFill>
              </a:rPr>
              <a:t>The Pearson OnVUE client has come a LONG way</a:t>
            </a:r>
          </a:p>
          <a:p>
            <a:r>
              <a:rPr lang="en-US" sz="2700" dirty="0">
                <a:solidFill>
                  <a:srgbClr val="0070C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0070C0"/>
                </a:solidFill>
              </a:rPr>
              <a:t>Windows 10 / Windows 8.1</a:t>
            </a:r>
          </a:p>
          <a:p>
            <a:r>
              <a:rPr lang="en-US" sz="2700" dirty="0">
                <a:solidFill>
                  <a:srgbClr val="0070C0"/>
                </a:solidFill>
              </a:rPr>
              <a:t>macOS High Sierra (10.13)</a:t>
            </a:r>
          </a:p>
          <a:p>
            <a:r>
              <a:rPr lang="en-US" sz="2700" dirty="0">
                <a:solidFill>
                  <a:srgbClr val="0070C0"/>
                </a:solidFill>
              </a:rPr>
              <a:t>4 GB RAM</a:t>
            </a:r>
          </a:p>
          <a:p>
            <a:r>
              <a:rPr lang="en-US" sz="2700" dirty="0">
                <a:solidFill>
                  <a:srgbClr val="0070C0"/>
                </a:solidFill>
              </a:rPr>
              <a:t>1024x768/16 resolution</a:t>
            </a:r>
          </a:p>
          <a:p>
            <a:pPr lvl="1"/>
            <a:r>
              <a:rPr lang="en-US" sz="2400" dirty="0">
                <a:solidFill>
                  <a:srgbClr val="0070C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0070C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0070C0"/>
                </a:solidFill>
              </a:rPr>
              <a:t>3 Mbps down/up network bandwidth</a:t>
            </a:r>
          </a:p>
          <a:p>
            <a:pPr lvl="1"/>
            <a:r>
              <a:rPr lang="en-US" sz="2400" dirty="0">
                <a:solidFill>
                  <a:srgbClr val="0070C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0070C0"/>
                </a:solidFill>
              </a:rPr>
              <a:t>Browsers:</a:t>
            </a:r>
          </a:p>
          <a:p>
            <a:pPr lvl="1"/>
            <a:r>
              <a:rPr lang="en-US" sz="2400" dirty="0">
                <a:solidFill>
                  <a:srgbClr val="0070C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0070C0"/>
                </a:solidFill>
              </a:rPr>
              <a:t>Webcam: 640x480/10 fps</a:t>
            </a:r>
          </a:p>
          <a:p>
            <a:r>
              <a:rPr lang="en-US" sz="2700" dirty="0">
                <a:solidFill>
                  <a:srgbClr val="0070C0"/>
                </a:solidFill>
              </a:rPr>
              <a:t>Microphone: integrated</a:t>
            </a:r>
          </a:p>
          <a:p>
            <a:pPr lvl="1"/>
            <a:r>
              <a:rPr lang="en-US" sz="2400" dirty="0">
                <a:solidFill>
                  <a:srgbClr val="0070C0"/>
                </a:solidFill>
                <a:latin typeface="Segoe UI Semilight" panose="020B0402040204020203" pitchFamily="34" charset="0"/>
                <a:cs typeface="Segoe UI Semilight" panose="020B0402040204020203" pitchFamily="34" charset="0"/>
              </a:rPr>
              <a:t>Headsets not allowed</a:t>
            </a:r>
          </a:p>
          <a:p>
            <a:r>
              <a:rPr lang="en-US" sz="2700" dirty="0">
                <a:solidFill>
                  <a:srgbClr val="0070C0"/>
                </a:solidFill>
              </a:rPr>
              <a:t>Corporate VPNs, firewalls, and proxies will likely disrupt the delivery</a:t>
            </a:r>
          </a:p>
          <a:p>
            <a:pPr lvl="1"/>
            <a:r>
              <a:rPr lang="en-US" sz="2400" dirty="0">
                <a:solidFill>
                  <a:srgbClr val="0070C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0070C0"/>
                </a:solidFill>
              </a:rPr>
              <a:t>Computer set up</a:t>
            </a:r>
          </a:p>
          <a:p>
            <a:pPr lvl="1"/>
            <a:r>
              <a:rPr lang="en-US" sz="2400" dirty="0">
                <a:solidFill>
                  <a:srgbClr val="0070C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0070C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0070C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0070C0"/>
                </a:solidFill>
              </a:rPr>
              <a:t>Mobile phone</a:t>
            </a:r>
          </a:p>
          <a:p>
            <a:r>
              <a:rPr lang="en-US" sz="2700" dirty="0">
                <a:solidFill>
                  <a:srgbClr val="0070C0"/>
                </a:solidFill>
              </a:rPr>
              <a:t>ID</a:t>
            </a:r>
          </a:p>
          <a:p>
            <a:endParaRPr lang="en-US" sz="2700" dirty="0">
              <a:solidFill>
                <a:srgbClr val="0070C0"/>
              </a:solidFill>
            </a:endParaRPr>
          </a:p>
        </p:txBody>
      </p:sp>
    </p:spTree>
    <p:extLst>
      <p:ext uri="{BB962C8B-B14F-4D97-AF65-F5344CB8AC3E}">
        <p14:creationId xmlns:p14="http://schemas.microsoft.com/office/powerpoint/2010/main" val="3728941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0070C0"/>
                </a:solidFill>
              </a:rPr>
              <a:t>Keep your face in the webcam frame</a:t>
            </a:r>
          </a:p>
          <a:p>
            <a:r>
              <a:rPr lang="en-US" sz="2700" dirty="0">
                <a:solidFill>
                  <a:srgbClr val="0070C0"/>
                </a:solidFill>
              </a:rPr>
              <a:t>Keep your hands away from your mouth</a:t>
            </a:r>
          </a:p>
          <a:p>
            <a:r>
              <a:rPr lang="en-US" sz="2700" dirty="0">
                <a:solidFill>
                  <a:srgbClr val="0070C0"/>
                </a:solidFill>
              </a:rPr>
              <a:t>Ensure you aren't interrupted</a:t>
            </a:r>
          </a:p>
          <a:p>
            <a:pPr lvl="1"/>
            <a:r>
              <a:rPr lang="en-US" sz="2400" dirty="0">
                <a:solidFill>
                  <a:srgbClr val="0070C0"/>
                </a:solidFill>
                <a:latin typeface="Segoe UI Semilight" panose="020B0402040204020203" pitchFamily="34" charset="0"/>
                <a:cs typeface="Segoe UI Semilight" panose="020B0402040204020203" pitchFamily="34" charset="0"/>
              </a:rPr>
              <a:t>Walled room</a:t>
            </a:r>
          </a:p>
          <a:p>
            <a:pPr lvl="1"/>
            <a:r>
              <a:rPr lang="en-US" sz="2400" dirty="0">
                <a:solidFill>
                  <a:srgbClr val="0070C0"/>
                </a:solidFill>
                <a:latin typeface="Segoe UI Semilight" panose="020B0402040204020203" pitchFamily="34" charset="0"/>
                <a:cs typeface="Segoe UI Semilight" panose="020B0402040204020203" pitchFamily="34" charset="0"/>
              </a:rPr>
              <a:t>Door closed</a:t>
            </a:r>
          </a:p>
          <a:p>
            <a:r>
              <a:rPr lang="en-US" sz="2700" dirty="0">
                <a:solidFill>
                  <a:srgbClr val="0070C0"/>
                </a:solidFill>
              </a:rPr>
              <a:t>No bio breaks are allowed</a:t>
            </a:r>
          </a:p>
          <a:p>
            <a:endParaRPr lang="en-US" sz="2700" dirty="0">
              <a:solidFill>
                <a:srgbClr val="0070C0"/>
              </a:solidFill>
            </a:endParaRPr>
          </a:p>
        </p:txBody>
      </p:sp>
    </p:spTree>
    <p:extLst>
      <p:ext uri="{BB962C8B-B14F-4D97-AF65-F5344CB8AC3E}">
        <p14:creationId xmlns:p14="http://schemas.microsoft.com/office/powerpoint/2010/main" val="648403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b="1" dirty="0">
                <a:solidFill>
                  <a:srgbClr val="0070C0"/>
                </a:solidFill>
              </a:rPr>
              <a:t>Continuous integration</a:t>
            </a:r>
            <a:r>
              <a:rPr lang="en-US" dirty="0"/>
              <a:t>: Merging code changes to main branch often</a:t>
            </a:r>
          </a:p>
          <a:p>
            <a:r>
              <a:rPr lang="en-US" b="1" dirty="0">
                <a:solidFill>
                  <a:srgbClr val="0070C0"/>
                </a:solidFill>
              </a:rPr>
              <a:t>Continuous delivery</a:t>
            </a:r>
            <a:r>
              <a:rPr lang="en-US" dirty="0"/>
              <a:t>: Ability to deploy your application to your customers with a button click</a:t>
            </a:r>
          </a:p>
          <a:p>
            <a:r>
              <a:rPr lang="en-US" b="1" dirty="0">
                <a:solidFill>
                  <a:srgbClr val="0070C0"/>
                </a:solidFill>
              </a:rPr>
              <a:t>Continuous deployment</a:t>
            </a:r>
            <a:r>
              <a:rPr lang="en-US" dirty="0"/>
              <a:t>: Automated code movement, potentially to production</a:t>
            </a:r>
          </a:p>
          <a:p>
            <a:pPr marL="0" indent="0">
              <a:buNone/>
            </a:pPr>
            <a:endParaRPr lang="en-US" dirty="0"/>
          </a:p>
        </p:txBody>
      </p:sp>
    </p:spTree>
    <p:extLst>
      <p:ext uri="{BB962C8B-B14F-4D97-AF65-F5344CB8AC3E}">
        <p14:creationId xmlns:p14="http://schemas.microsoft.com/office/powerpoint/2010/main" val="28081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pic>
        <p:nvPicPr>
          <p:cNvPr id="1026" name="Picture 2" descr="What are the differences between continuous integration, continuous delivery, and continuous deployment? | Atlassian CI/CD">
            <a:extLst>
              <a:ext uri="{FF2B5EF4-FFF2-40B4-BE49-F238E27FC236}">
                <a16:creationId xmlns:a16="http://schemas.microsoft.com/office/drawing/2014/main" id="{B20DDF61-1CA4-4966-94AE-7CBF0F773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620" y="861190"/>
            <a:ext cx="6884276" cy="38724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F22029-4023-4035-869C-CC2A8E9C9F82}"/>
              </a:ext>
            </a:extLst>
          </p:cNvPr>
          <p:cNvSpPr txBox="1"/>
          <p:nvPr/>
        </p:nvSpPr>
        <p:spPr>
          <a:xfrm>
            <a:off x="6579990" y="4035972"/>
            <a:ext cx="1425390" cy="369332"/>
          </a:xfrm>
          <a:prstGeom prst="rect">
            <a:avLst/>
          </a:prstGeom>
          <a:noFill/>
        </p:spPr>
        <p:txBody>
          <a:bodyPr wrap="none" rtlCol="0">
            <a:spAutoFit/>
          </a:bodyPr>
          <a:lstStyle/>
          <a:p>
            <a:r>
              <a:rPr lang="en-US" dirty="0"/>
              <a:t>timw.info/</a:t>
            </a:r>
            <a:r>
              <a:rPr lang="en-US" dirty="0" err="1"/>
              <a:t>atl</a:t>
            </a:r>
            <a:endParaRPr lang="en-US" dirty="0"/>
          </a:p>
        </p:txBody>
      </p:sp>
      <p:sp>
        <p:nvSpPr>
          <p:cNvPr id="9" name="Callout: Line 8">
            <a:extLst>
              <a:ext uri="{FF2B5EF4-FFF2-40B4-BE49-F238E27FC236}">
                <a16:creationId xmlns:a16="http://schemas.microsoft.com/office/drawing/2014/main" id="{D9D1D8EF-A93A-4555-92BD-90373CFE2650}"/>
              </a:ext>
            </a:extLst>
          </p:cNvPr>
          <p:cNvSpPr/>
          <p:nvPr/>
        </p:nvSpPr>
        <p:spPr>
          <a:xfrm>
            <a:off x="208454" y="756744"/>
            <a:ext cx="1860332" cy="861849"/>
          </a:xfrm>
          <a:prstGeom prst="borderCallout1">
            <a:avLst>
              <a:gd name="adj1" fmla="val 90701"/>
              <a:gd name="adj2" fmla="val 101836"/>
              <a:gd name="adj3" fmla="val 167379"/>
              <a:gd name="adj4" fmla="val 1051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commit/pull request</a:t>
            </a:r>
          </a:p>
        </p:txBody>
      </p:sp>
      <p:sp>
        <p:nvSpPr>
          <p:cNvPr id="11" name="Callout: Line 10">
            <a:extLst>
              <a:ext uri="{FF2B5EF4-FFF2-40B4-BE49-F238E27FC236}">
                <a16:creationId xmlns:a16="http://schemas.microsoft.com/office/drawing/2014/main" id="{69AE6A36-0369-484D-8F98-CEDDF758DBCE}"/>
              </a:ext>
            </a:extLst>
          </p:cNvPr>
          <p:cNvSpPr/>
          <p:nvPr/>
        </p:nvSpPr>
        <p:spPr>
          <a:xfrm>
            <a:off x="2878081" y="756743"/>
            <a:ext cx="1860332" cy="861849"/>
          </a:xfrm>
          <a:prstGeom prst="borderCallout1">
            <a:avLst>
              <a:gd name="adj1" fmla="val 90701"/>
              <a:gd name="adj2" fmla="val 101836"/>
              <a:gd name="adj3" fmla="val 157623"/>
              <a:gd name="adj4" fmla="val 1040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successful build</a:t>
            </a:r>
          </a:p>
        </p:txBody>
      </p:sp>
      <p:sp>
        <p:nvSpPr>
          <p:cNvPr id="12" name="Callout: Line 11">
            <a:extLst>
              <a:ext uri="{FF2B5EF4-FFF2-40B4-BE49-F238E27FC236}">
                <a16:creationId xmlns:a16="http://schemas.microsoft.com/office/drawing/2014/main" id="{F12C2C9C-D76F-4670-91E2-E8C9DFB26A86}"/>
              </a:ext>
            </a:extLst>
          </p:cNvPr>
          <p:cNvSpPr/>
          <p:nvPr/>
        </p:nvSpPr>
        <p:spPr>
          <a:xfrm>
            <a:off x="3982543" y="3174123"/>
            <a:ext cx="1860332" cy="861849"/>
          </a:xfrm>
          <a:prstGeom prst="borderCallout1">
            <a:avLst>
              <a:gd name="adj1" fmla="val 2896"/>
              <a:gd name="adj2" fmla="val 103531"/>
              <a:gd name="adj3" fmla="val -59450"/>
              <a:gd name="adj4" fmla="val 1125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Gates/approvals</a:t>
            </a:r>
          </a:p>
        </p:txBody>
      </p:sp>
    </p:spTree>
    <p:extLst>
      <p:ext uri="{BB962C8B-B14F-4D97-AF65-F5344CB8AC3E}">
        <p14:creationId xmlns:p14="http://schemas.microsoft.com/office/powerpoint/2010/main" val="2195900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Data Formats/Languages to Learn</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JSON</a:t>
            </a:r>
          </a:p>
          <a:p>
            <a:r>
              <a:rPr lang="en-US" dirty="0"/>
              <a:t>YAML</a:t>
            </a:r>
          </a:p>
          <a:p>
            <a:r>
              <a:rPr lang="en-US" dirty="0"/>
              <a:t>(Azure) PowerShell</a:t>
            </a:r>
          </a:p>
          <a:p>
            <a:r>
              <a:rPr lang="en-US" dirty="0"/>
              <a:t>Azure CLI</a:t>
            </a:r>
          </a:p>
          <a:p>
            <a:r>
              <a:rPr lang="en-US" dirty="0"/>
              <a:t>KQL</a:t>
            </a:r>
          </a:p>
          <a:p>
            <a:pPr marL="0" indent="0">
              <a:buNone/>
            </a:pPr>
            <a:endParaRPr lang="en-US" dirty="0"/>
          </a:p>
        </p:txBody>
      </p:sp>
    </p:spTree>
    <p:extLst>
      <p:ext uri="{BB962C8B-B14F-4D97-AF65-F5344CB8AC3E}">
        <p14:creationId xmlns:p14="http://schemas.microsoft.com/office/powerpoint/2010/main" val="266304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8861</TotalTime>
  <Words>5925</Words>
  <Application>Microsoft Office PowerPoint</Application>
  <PresentationFormat>On-screen Show (16:9)</PresentationFormat>
  <Paragraphs>672</Paragraphs>
  <Slides>81</Slides>
  <Notes>47</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81</vt:i4>
      </vt:variant>
    </vt:vector>
  </HeadingPairs>
  <TitlesOfParts>
    <vt:vector size="99" baseType="lpstr">
      <vt:lpstr>&amp;quot</vt:lpstr>
      <vt:lpstr>Arial</vt:lpstr>
      <vt:lpstr>Calibri</vt:lpstr>
      <vt:lpstr>Courier New</vt:lpstr>
      <vt:lpstr>Gotham Medium</vt:lpstr>
      <vt:lpstr>Lucida Sans Typewriter</vt:lpstr>
      <vt:lpstr>Segoe UI</vt:lpstr>
      <vt:lpstr>Segoe UI (Body)</vt:lpstr>
      <vt:lpstr>Segoe UI Light</vt:lpstr>
      <vt:lpstr>Segoe UI Semibold</vt:lpstr>
      <vt:lpstr>Segoe UI Semilight</vt:lpstr>
      <vt:lpstr>Segoe UI VSS (Regular)</vt:lpstr>
      <vt:lpstr>Tahoma</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2 of 2 Learning Goals</vt:lpstr>
      <vt:lpstr>The Story So Far...</vt:lpstr>
      <vt:lpstr>DevOps</vt:lpstr>
      <vt:lpstr>CI / CD</vt:lpstr>
      <vt:lpstr>CI / CD</vt:lpstr>
      <vt:lpstr>Data Formats/Languages to Learn</vt:lpstr>
      <vt:lpstr>GitHub Actions</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Exam Strategy </vt:lpstr>
      <vt:lpstr> </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204</cp:revision>
  <dcterms:created xsi:type="dcterms:W3CDTF">2015-09-28T19:52:00Z</dcterms:created>
  <dcterms:modified xsi:type="dcterms:W3CDTF">2020-06-30T12:34:49Z</dcterms:modified>
</cp:coreProperties>
</file>